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2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796" r:id="rId2"/>
    <p:sldMasterId id="2147483755" r:id="rId3"/>
  </p:sldMasterIdLst>
  <p:notesMasterIdLst>
    <p:notesMasterId r:id="rId17"/>
  </p:notesMasterIdLst>
  <p:sldIdLst>
    <p:sldId id="554" r:id="rId4"/>
    <p:sldId id="516" r:id="rId5"/>
    <p:sldId id="510" r:id="rId6"/>
    <p:sldId id="551" r:id="rId7"/>
    <p:sldId id="553" r:id="rId8"/>
    <p:sldId id="517" r:id="rId9"/>
    <p:sldId id="540" r:id="rId10"/>
    <p:sldId id="538" r:id="rId11"/>
    <p:sldId id="539" r:id="rId12"/>
    <p:sldId id="549" r:id="rId13"/>
    <p:sldId id="542" r:id="rId14"/>
    <p:sldId id="501" r:id="rId15"/>
    <p:sldId id="555" r:id="rId16"/>
  </p:sldIdLst>
  <p:sldSz cx="9144000" cy="5143500" type="screen16x9"/>
  <p:notesSz cx="6858000" cy="9144000"/>
  <p:embeddedFontLs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黑体" pitchFamily="49" charset="-122"/>
      <p:regular r:id="rId22"/>
    </p:embeddedFont>
    <p:embeddedFont>
      <p:font typeface="幼圆" pitchFamily="49" charset="-122"/>
      <p:regular r:id="rId23"/>
    </p:embeddedFont>
    <p:embeddedFont>
      <p:font typeface="楷体" pitchFamily="49" charset="-122"/>
      <p:regular r:id="rId24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FF9933"/>
    <a:srgbClr val="AFF22A"/>
    <a:srgbClr val="996633"/>
    <a:srgbClr val="CC9900"/>
    <a:srgbClr val="CC66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5" autoAdjust="0"/>
    <p:restoredTop sz="96296" autoAdjust="0"/>
  </p:normalViewPr>
  <p:slideViewPr>
    <p:cSldViewPr>
      <p:cViewPr>
        <p:scale>
          <a:sx n="110" d="100"/>
          <a:sy n="110" d="100"/>
        </p:scale>
        <p:origin x="-372" y="-228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1.fntdata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4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7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6.fntdata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font" Target="fonts/font2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5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70532E57-0713-4B22-AB3D-8B49EDD1CA36}" type="datetimeFigureOut">
              <a:rPr lang="zh-CN" altLang="en-US"/>
              <a:pPr>
                <a:defRPr/>
              </a:pPr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DAB1A85-094B-4122-A992-8ACB1AFF85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9758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426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61009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172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849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89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322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706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951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268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134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208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9033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9176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0623008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8636327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6305401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1203185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829169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0350753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374003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5862238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7165595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01815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304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680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61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241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064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61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536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856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119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55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90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055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540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703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03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151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585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427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470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442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484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86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779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974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3719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325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662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860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6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250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828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23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102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605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900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007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753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9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020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822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47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45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100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978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499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827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782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579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756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199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39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84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769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341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1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37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733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334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481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3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37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761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60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41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618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07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445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068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794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4305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015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8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457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757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967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8447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79574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7944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682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019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09065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04784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77792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9174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00491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17650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23098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361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172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519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590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22620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409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107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039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34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20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948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31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045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379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061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18799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47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010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886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439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514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610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9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9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225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042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46776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437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135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738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874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11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66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210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649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253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302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" Target="../slides/slid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9" Type="http://schemas.openxmlformats.org/officeDocument/2006/relationships/slideLayout" Target="../slideLayouts/slideLayout93.xml"/><Relationship Id="rId21" Type="http://schemas.openxmlformats.org/officeDocument/2006/relationships/slideLayout" Target="../slideLayouts/slideLayout75.xml"/><Relationship Id="rId34" Type="http://schemas.openxmlformats.org/officeDocument/2006/relationships/slideLayout" Target="../slideLayouts/slideLayout88.xml"/><Relationship Id="rId42" Type="http://schemas.openxmlformats.org/officeDocument/2006/relationships/slideLayout" Target="../slideLayouts/slideLayout96.xml"/><Relationship Id="rId47" Type="http://schemas.openxmlformats.org/officeDocument/2006/relationships/slideLayout" Target="../slideLayouts/slideLayout101.xml"/><Relationship Id="rId50" Type="http://schemas.openxmlformats.org/officeDocument/2006/relationships/slideLayout" Target="../slideLayouts/slideLayout104.xml"/><Relationship Id="rId55" Type="http://schemas.openxmlformats.org/officeDocument/2006/relationships/theme" Target="../theme/theme2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33" Type="http://schemas.openxmlformats.org/officeDocument/2006/relationships/slideLayout" Target="../slideLayouts/slideLayout87.xml"/><Relationship Id="rId38" Type="http://schemas.openxmlformats.org/officeDocument/2006/relationships/slideLayout" Target="../slideLayouts/slideLayout92.xml"/><Relationship Id="rId46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83.xml"/><Relationship Id="rId41" Type="http://schemas.openxmlformats.org/officeDocument/2006/relationships/slideLayout" Target="../slideLayouts/slideLayout95.xml"/><Relationship Id="rId54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32" Type="http://schemas.openxmlformats.org/officeDocument/2006/relationships/slideLayout" Target="../slideLayouts/slideLayout86.xml"/><Relationship Id="rId37" Type="http://schemas.openxmlformats.org/officeDocument/2006/relationships/slideLayout" Target="../slideLayouts/slideLayout91.xml"/><Relationship Id="rId40" Type="http://schemas.openxmlformats.org/officeDocument/2006/relationships/slideLayout" Target="../slideLayouts/slideLayout94.xml"/><Relationship Id="rId45" Type="http://schemas.openxmlformats.org/officeDocument/2006/relationships/slideLayout" Target="../slideLayouts/slideLayout99.xml"/><Relationship Id="rId53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36" Type="http://schemas.openxmlformats.org/officeDocument/2006/relationships/slideLayout" Target="../slideLayouts/slideLayout90.xml"/><Relationship Id="rId49" Type="http://schemas.openxmlformats.org/officeDocument/2006/relationships/slideLayout" Target="../slideLayouts/slideLayout103.xml"/><Relationship Id="rId57" Type="http://schemas.openxmlformats.org/officeDocument/2006/relationships/image" Target="../media/image2.png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31" Type="http://schemas.openxmlformats.org/officeDocument/2006/relationships/slideLayout" Target="../slideLayouts/slideLayout85.xml"/><Relationship Id="rId44" Type="http://schemas.openxmlformats.org/officeDocument/2006/relationships/slideLayout" Target="../slideLayouts/slideLayout98.xml"/><Relationship Id="rId52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slideLayout" Target="../slideLayouts/slideLayout84.xml"/><Relationship Id="rId35" Type="http://schemas.openxmlformats.org/officeDocument/2006/relationships/slideLayout" Target="../slideLayouts/slideLayout89.xml"/><Relationship Id="rId43" Type="http://schemas.openxmlformats.org/officeDocument/2006/relationships/slideLayout" Target="../slideLayouts/slideLayout97.xml"/><Relationship Id="rId48" Type="http://schemas.openxmlformats.org/officeDocument/2006/relationships/slideLayout" Target="../slideLayouts/slideLayout102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62.xml"/><Relationship Id="rId51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5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6.xml"/><Relationship Id="rId26" Type="http://schemas.openxmlformats.org/officeDocument/2006/relationships/slideLayout" Target="../slideLayouts/slideLayout134.xml"/><Relationship Id="rId39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11.xml"/><Relationship Id="rId21" Type="http://schemas.openxmlformats.org/officeDocument/2006/relationships/slideLayout" Target="../slideLayouts/slideLayout129.xml"/><Relationship Id="rId34" Type="http://schemas.openxmlformats.org/officeDocument/2006/relationships/slideLayout" Target="../slideLayouts/slideLayout142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5.xml"/><Relationship Id="rId25" Type="http://schemas.openxmlformats.org/officeDocument/2006/relationships/slideLayout" Target="../slideLayouts/slideLayout133.xml"/><Relationship Id="rId33" Type="http://schemas.openxmlformats.org/officeDocument/2006/relationships/slideLayout" Target="../slideLayouts/slideLayout141.xml"/><Relationship Id="rId38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10.xml"/><Relationship Id="rId16" Type="http://schemas.openxmlformats.org/officeDocument/2006/relationships/slideLayout" Target="../slideLayouts/slideLayout124.xml"/><Relationship Id="rId20" Type="http://schemas.openxmlformats.org/officeDocument/2006/relationships/slideLayout" Target="../slideLayouts/slideLayout128.xml"/><Relationship Id="rId29" Type="http://schemas.openxmlformats.org/officeDocument/2006/relationships/slideLayout" Target="../slideLayouts/slideLayout137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24" Type="http://schemas.openxmlformats.org/officeDocument/2006/relationships/slideLayout" Target="../slideLayouts/slideLayout132.xml"/><Relationship Id="rId32" Type="http://schemas.openxmlformats.org/officeDocument/2006/relationships/slideLayout" Target="../slideLayouts/slideLayout140.xml"/><Relationship Id="rId37" Type="http://schemas.openxmlformats.org/officeDocument/2006/relationships/slideLayout" Target="../slideLayouts/slideLayout145.xml"/><Relationship Id="rId40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23.xml"/><Relationship Id="rId23" Type="http://schemas.openxmlformats.org/officeDocument/2006/relationships/slideLayout" Target="../slideLayouts/slideLayout131.xml"/><Relationship Id="rId28" Type="http://schemas.openxmlformats.org/officeDocument/2006/relationships/slideLayout" Target="../slideLayouts/slideLayout136.xml"/><Relationship Id="rId36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27.xml"/><Relationship Id="rId31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Relationship Id="rId22" Type="http://schemas.openxmlformats.org/officeDocument/2006/relationships/slideLayout" Target="../slideLayouts/slideLayout130.xml"/><Relationship Id="rId27" Type="http://schemas.openxmlformats.org/officeDocument/2006/relationships/slideLayout" Target="../slideLayouts/slideLayout135.xml"/><Relationship Id="rId30" Type="http://schemas.openxmlformats.org/officeDocument/2006/relationships/slideLayout" Target="../slideLayouts/slideLayout138.xml"/><Relationship Id="rId35" Type="http://schemas.openxmlformats.org/officeDocument/2006/relationships/slideLayout" Target="../slideLayouts/slideLayout143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55577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3570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整理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与练习（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58" action="ppaction://hlinksldjump"/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58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346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682" r:id="rId41"/>
    <p:sldLayoutId id="2147483681" r:id="rId42"/>
    <p:sldLayoutId id="2147483680" r:id="rId43"/>
    <p:sldLayoutId id="2147483679" r:id="rId44"/>
    <p:sldLayoutId id="2147483678" r:id="rId45"/>
    <p:sldLayoutId id="2147483677" r:id="rId46"/>
    <p:sldLayoutId id="2147483676" r:id="rId47"/>
    <p:sldLayoutId id="2147483707" r:id="rId48"/>
    <p:sldLayoutId id="2147483708" r:id="rId49"/>
    <p:sldLayoutId id="2147483709" r:id="rId50"/>
    <p:sldLayoutId id="2147483710" r:id="rId51"/>
    <p:sldLayoutId id="2147483711" r:id="rId52"/>
    <p:sldLayoutId id="2147483712" r:id="rId53"/>
    <p:sldLayoutId id="2147483713" r:id="rId5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55577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3570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整理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与练习（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305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  <p:sldLayoutId id="2147483814" r:id="rId18"/>
    <p:sldLayoutId id="2147483815" r:id="rId19"/>
    <p:sldLayoutId id="2147483816" r:id="rId20"/>
    <p:sldLayoutId id="2147483817" r:id="rId21"/>
    <p:sldLayoutId id="2147483818" r:id="rId22"/>
    <p:sldLayoutId id="2147483819" r:id="rId23"/>
    <p:sldLayoutId id="2147483820" r:id="rId24"/>
    <p:sldLayoutId id="2147483821" r:id="rId25"/>
    <p:sldLayoutId id="2147483822" r:id="rId26"/>
    <p:sldLayoutId id="2147483823" r:id="rId27"/>
    <p:sldLayoutId id="2147483824" r:id="rId28"/>
    <p:sldLayoutId id="2147483825" r:id="rId29"/>
    <p:sldLayoutId id="2147483826" r:id="rId30"/>
    <p:sldLayoutId id="2147483827" r:id="rId31"/>
    <p:sldLayoutId id="2147483828" r:id="rId32"/>
    <p:sldLayoutId id="2147483829" r:id="rId33"/>
    <p:sldLayoutId id="2147483830" r:id="rId34"/>
    <p:sldLayoutId id="2147483831" r:id="rId35"/>
    <p:sldLayoutId id="2147483832" r:id="rId36"/>
    <p:sldLayoutId id="2147483833" r:id="rId37"/>
    <p:sldLayoutId id="2147483834" r:id="rId38"/>
    <p:sldLayoutId id="2147483835" r:id="rId39"/>
    <p:sldLayoutId id="2147483836" r:id="rId40"/>
    <p:sldLayoutId id="2147483837" r:id="rId41"/>
    <p:sldLayoutId id="2147483838" r:id="rId42"/>
    <p:sldLayoutId id="2147483839" r:id="rId43"/>
    <p:sldLayoutId id="2147483840" r:id="rId44"/>
    <p:sldLayoutId id="2147483841" r:id="rId45"/>
    <p:sldLayoutId id="2147483842" r:id="rId46"/>
    <p:sldLayoutId id="2147483843" r:id="rId47"/>
    <p:sldLayoutId id="2147483844" r:id="rId48"/>
    <p:sldLayoutId id="2147483845" r:id="rId49"/>
    <p:sldLayoutId id="2147483846" r:id="rId50"/>
    <p:sldLayoutId id="2147483847" r:id="rId51"/>
    <p:sldLayoutId id="2147483848" r:id="rId52"/>
    <p:sldLayoutId id="2147483849" r:id="rId53"/>
    <p:sldLayoutId id="2147483850" r:id="rId5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长方形和正方形的面积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186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  <p:sldLayoutId id="2147483776" r:id="rId21"/>
    <p:sldLayoutId id="2147483777" r:id="rId22"/>
    <p:sldLayoutId id="2147483778" r:id="rId23"/>
    <p:sldLayoutId id="2147483779" r:id="rId24"/>
    <p:sldLayoutId id="2147483780" r:id="rId25"/>
    <p:sldLayoutId id="2147483781" r:id="rId26"/>
    <p:sldLayoutId id="2147483782" r:id="rId27"/>
    <p:sldLayoutId id="2147483783" r:id="rId28"/>
    <p:sldLayoutId id="2147483784" r:id="rId29"/>
    <p:sldLayoutId id="2147483785" r:id="rId30"/>
    <p:sldLayoutId id="2147483786" r:id="rId31"/>
    <p:sldLayoutId id="2147483787" r:id="rId32"/>
    <p:sldLayoutId id="2147483788" r:id="rId33"/>
    <p:sldLayoutId id="2147483789" r:id="rId34"/>
    <p:sldLayoutId id="2147483790" r:id="rId35"/>
    <p:sldLayoutId id="2147483791" r:id="rId36"/>
    <p:sldLayoutId id="2147483792" r:id="rId37"/>
    <p:sldLayoutId id="2147483793" r:id="rId38"/>
    <p:sldLayoutId id="2147483794" r:id="rId39"/>
    <p:sldLayoutId id="2147483795" r:id="rId4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1.xml"/><Relationship Id="rId6" Type="http://schemas.openxmlformats.org/officeDocument/2006/relationships/slide" Target="slide12.xml"/><Relationship Id="rId5" Type="http://schemas.openxmlformats.org/officeDocument/2006/relationships/slide" Target="slide6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五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矩形 13"/>
          <p:cNvSpPr/>
          <p:nvPr/>
        </p:nvSpPr>
        <p:spPr>
          <a:xfrm>
            <a:off x="1210739" y="1435155"/>
            <a:ext cx="6512039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整理与练习（</a:t>
            </a:r>
            <a:r>
              <a:rPr lang="en-US" altLang="zh-CN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</a:rPr>
                <a:t>1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简易方程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7" name="单圆角矩形 26">
            <a:extLst>
              <a:ext uri="{FF2B5EF4-FFF2-40B4-BE49-F238E27FC236}">
                <a16:creationId xmlns="" xmlns:a16="http://schemas.microsoft.com/office/drawing/2014/main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28" name="单圆角矩形 27">
            <a:extLst>
              <a:ext uri="{FF2B5EF4-FFF2-40B4-BE49-F238E27FC236}">
                <a16:creationId xmlns="" xmlns:a16="http://schemas.microsoft.com/office/drawing/2014/main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29" name="单圆角矩形 28">
            <a:extLst>
              <a:ext uri="{FF2B5EF4-FFF2-40B4-BE49-F238E27FC236}">
                <a16:creationId xmlns="" xmlns:a16="http://schemas.microsoft.com/office/drawing/2014/main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30" name="单圆角矩形 29">
            <a:extLst>
              <a:ext uri="{FF2B5EF4-FFF2-40B4-BE49-F238E27FC236}">
                <a16:creationId xmlns="" xmlns:a16="http://schemas.microsoft.com/office/drawing/2014/main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31" name="圆角矩形 30">
            <a:hlinkClick r:id="rId4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整体回顾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32" name="圆角矩形 31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综合运用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33" name="圆角矩形 32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34" name="圆角矩形 33">
            <a:hlinkClick r:id="rId7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知识梳理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8679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7421" y="2011430"/>
            <a:ext cx="6625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解：设武汉长江大桥铁路桥长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x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米，公路桥长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y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47407" y="247903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/>
                <a:ea typeface="楷体" pitchFamily="49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+197=6772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83768" y="29407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=6575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27784" y="336383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=1315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6580" y="248347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i="1" dirty="0">
                <a:ea typeface="楷体" pitchFamily="49" charset="-122"/>
              </a:rPr>
              <a:t> 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y</a:t>
            </a:r>
            <a:r>
              <a:rPr lang="en-US" altLang="zh-CN" sz="2400" b="1" i="1" dirty="0"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-421=4589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2160" y="2902173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i="1" dirty="0">
                <a:ea typeface="楷体" pitchFamily="49" charset="-122"/>
              </a:rPr>
              <a:t> 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y</a:t>
            </a:r>
            <a:r>
              <a:rPr lang="en-US" altLang="zh-CN" sz="2400" b="1" i="1" dirty="0"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=5010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8184" y="3332693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y</a:t>
            </a:r>
            <a:r>
              <a:rPr lang="en-US" altLang="zh-CN" sz="2400" b="1" i="1" dirty="0"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=1670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64621" y="4039492"/>
            <a:ext cx="7342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答：武汉长江大桥铁路桥长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1315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米，公路桥长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1670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2584" y="411510"/>
            <a:ext cx="80751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南京长江大桥铁路桥长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6772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米，公路桥长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4589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米。它的铁路桥比武汉长江大桥铁路桥的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倍多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197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米，公路桥比武汉长江大桥公路桥的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倍少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421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米。武汉长江大桥铁路桥和公路桥各长多少米？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" grpId="0"/>
      <p:bldP spid="13" grpId="0"/>
      <p:bldP spid="14" grpId="0"/>
      <p:bldP spid="15" grpId="0"/>
      <p:bldP spid="16" grpId="0"/>
      <p:bldP spid="20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22967" y="555526"/>
            <a:ext cx="85012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学校印制画册一共用去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2240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元，画册的印刷费时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.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元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本，其余费用是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800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元。学校印制了多少本画册？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827584" y="1457725"/>
            <a:ext cx="2196649" cy="720080"/>
          </a:xfrm>
          <a:prstGeom prst="wedgeRoundRectCallout">
            <a:avLst>
              <a:gd name="adj1" fmla="val -56868"/>
              <a:gd name="adj2" fmla="val 12311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题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中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的数量间有什么关系？</a:t>
            </a:r>
          </a:p>
        </p:txBody>
      </p:sp>
      <p:pic>
        <p:nvPicPr>
          <p:cNvPr id="15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384173" y="2108727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圆角矩形标注 15"/>
          <p:cNvSpPr>
            <a:spLocks noChangeArrowheads="1"/>
          </p:cNvSpPr>
          <p:nvPr/>
        </p:nvSpPr>
        <p:spPr bwMode="auto">
          <a:xfrm>
            <a:off x="3197039" y="1403925"/>
            <a:ext cx="5844166" cy="413840"/>
          </a:xfrm>
          <a:prstGeom prst="wedgeRoundRectCallout">
            <a:avLst>
              <a:gd name="adj1" fmla="val 38874"/>
              <a:gd name="adj2" fmla="val 103598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画册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本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数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 3.6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＋其余费用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一共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费用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33812" y="2310783"/>
            <a:ext cx="4199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解：设学校印制了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本画册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13565" y="2791192"/>
            <a:ext cx="2405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3.6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+800=2240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51920" y="3190205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3.6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=1440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20377" y="3622253"/>
            <a:ext cx="161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=400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05948" y="4146529"/>
            <a:ext cx="4050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学校印制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了</a:t>
            </a:r>
            <a:r>
              <a:rPr lang="en-US" altLang="zh-CN" sz="2400" b="1" dirty="0" smtClean="0">
                <a:ea typeface="楷体" pitchFamily="49" charset="-122"/>
              </a:rPr>
              <a:t>400</a:t>
            </a:r>
            <a:r>
              <a:rPr lang="zh-CN" altLang="en-US" sz="2400" b="1" dirty="0" smtClean="0">
                <a:ea typeface="楷体" pitchFamily="49" charset="-122"/>
              </a:rPr>
              <a:t>本</a:t>
            </a:r>
            <a:r>
              <a:rPr lang="zh-CN" altLang="en-US" sz="2400" b="1" dirty="0">
                <a:ea typeface="楷体" pitchFamily="49" charset="-122"/>
              </a:rPr>
              <a:t>画册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03369"/>
            <a:ext cx="1126831" cy="1614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6" grpId="0" animBg="1"/>
      <p:bldP spid="17" grpId="0"/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2991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8" t="15530" r="10763" b="21105"/>
          <a:stretch/>
        </p:blipFill>
        <p:spPr bwMode="auto">
          <a:xfrm>
            <a:off x="1286602" y="898163"/>
            <a:ext cx="6953519" cy="366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611560" y="426401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整体回顾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>
            <a:spLocks noChangeArrowheads="1"/>
          </p:cNvSpPr>
          <p:nvPr/>
        </p:nvSpPr>
        <p:spPr bwMode="auto">
          <a:xfrm>
            <a:off x="3735080" y="546885"/>
            <a:ext cx="1674584" cy="57888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简易方程</a:t>
            </a:r>
          </a:p>
        </p:txBody>
      </p:sp>
      <p:sp>
        <p:nvSpPr>
          <p:cNvPr id="2" name="左大括号 1"/>
          <p:cNvSpPr/>
          <p:nvPr/>
        </p:nvSpPr>
        <p:spPr>
          <a:xfrm rot="5400000">
            <a:off x="4250110" y="-233893"/>
            <a:ext cx="287337" cy="3132137"/>
          </a:xfrm>
          <a:prstGeom prst="leftBrace">
            <a:avLst>
              <a:gd name="adj1" fmla="val 71227"/>
              <a:gd name="adj2" fmla="val 49683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圆角矩形 18"/>
          <p:cNvSpPr>
            <a:spLocks noChangeArrowheads="1"/>
          </p:cNvSpPr>
          <p:nvPr/>
        </p:nvSpPr>
        <p:spPr bwMode="auto">
          <a:xfrm>
            <a:off x="1619622" y="1475844"/>
            <a:ext cx="2026498" cy="57888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方程、等式</a:t>
            </a:r>
          </a:p>
        </p:txBody>
      </p:sp>
      <p:sp>
        <p:nvSpPr>
          <p:cNvPr id="20" name="圆角矩形 19"/>
          <p:cNvSpPr>
            <a:spLocks noChangeArrowheads="1"/>
          </p:cNvSpPr>
          <p:nvPr/>
        </p:nvSpPr>
        <p:spPr bwMode="auto">
          <a:xfrm>
            <a:off x="4716835" y="1475844"/>
            <a:ext cx="3463927" cy="57888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列方程解决实际问题</a:t>
            </a:r>
          </a:p>
        </p:txBody>
      </p:sp>
      <p:sp>
        <p:nvSpPr>
          <p:cNvPr id="35846" name="圆角矩形 21"/>
          <p:cNvSpPr>
            <a:spLocks noChangeArrowheads="1"/>
          </p:cNvSpPr>
          <p:nvPr/>
        </p:nvSpPr>
        <p:spPr bwMode="auto">
          <a:xfrm>
            <a:off x="611560" y="2339940"/>
            <a:ext cx="1020762" cy="233368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等式方程的含义及关系</a:t>
            </a:r>
          </a:p>
        </p:txBody>
      </p:sp>
      <p:sp>
        <p:nvSpPr>
          <p:cNvPr id="35847" name="圆角矩形 22"/>
          <p:cNvSpPr>
            <a:spLocks noChangeArrowheads="1"/>
          </p:cNvSpPr>
          <p:nvPr/>
        </p:nvSpPr>
        <p:spPr bwMode="auto">
          <a:xfrm>
            <a:off x="2268910" y="2339940"/>
            <a:ext cx="617537" cy="229022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等式的性质</a:t>
            </a:r>
          </a:p>
        </p:txBody>
      </p:sp>
      <p:sp>
        <p:nvSpPr>
          <p:cNvPr id="35848" name="圆角矩形 23"/>
          <p:cNvSpPr>
            <a:spLocks noChangeArrowheads="1"/>
          </p:cNvSpPr>
          <p:nvPr/>
        </p:nvSpPr>
        <p:spPr bwMode="auto">
          <a:xfrm>
            <a:off x="3635747" y="2411948"/>
            <a:ext cx="582613" cy="143857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解方程</a:t>
            </a:r>
          </a:p>
        </p:txBody>
      </p:sp>
      <p:sp>
        <p:nvSpPr>
          <p:cNvPr id="35849" name="左大括号 26"/>
          <p:cNvSpPr>
            <a:spLocks/>
          </p:cNvSpPr>
          <p:nvPr/>
        </p:nvSpPr>
        <p:spPr bwMode="auto">
          <a:xfrm rot="5400000">
            <a:off x="2392784" y="808102"/>
            <a:ext cx="287337" cy="2774950"/>
          </a:xfrm>
          <a:prstGeom prst="leftBrace">
            <a:avLst>
              <a:gd name="adj1" fmla="val 71403"/>
              <a:gd name="adj2" fmla="val 49685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anchor="ctr"/>
          <a:lstStyle/>
          <a:p>
            <a:pPr algn="ctr"/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左大括号 27"/>
          <p:cNvSpPr/>
          <p:nvPr/>
        </p:nvSpPr>
        <p:spPr>
          <a:xfrm rot="5400000">
            <a:off x="6228531" y="1043449"/>
            <a:ext cx="287338" cy="2304257"/>
          </a:xfrm>
          <a:prstGeom prst="leftBrace">
            <a:avLst>
              <a:gd name="adj1" fmla="val 71227"/>
              <a:gd name="adj2" fmla="val 49683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851" name="圆角矩形 28"/>
          <p:cNvSpPr>
            <a:spLocks noChangeArrowheads="1"/>
          </p:cNvSpPr>
          <p:nvPr/>
        </p:nvSpPr>
        <p:spPr bwMode="auto">
          <a:xfrm>
            <a:off x="4572372" y="2339940"/>
            <a:ext cx="1455738" cy="237714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列一步两步计算方程解决实际问题</a:t>
            </a:r>
          </a:p>
        </p:txBody>
      </p:sp>
      <p:sp>
        <p:nvSpPr>
          <p:cNvPr id="35852" name="圆角矩形 29"/>
          <p:cNvSpPr>
            <a:spLocks noChangeArrowheads="1"/>
          </p:cNvSpPr>
          <p:nvPr/>
        </p:nvSpPr>
        <p:spPr bwMode="auto">
          <a:xfrm>
            <a:off x="6228705" y="2339940"/>
            <a:ext cx="2303735" cy="246405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列形如</a:t>
            </a:r>
          </a:p>
          <a:p>
            <a:r>
              <a:rPr lang="en-US" altLang="zh-CN" sz="2800" b="1" dirty="0" err="1" smtClean="0">
                <a:latin typeface="楷体" pitchFamily="49" charset="-122"/>
                <a:ea typeface="楷体" pitchFamily="49" charset="-122"/>
              </a:rPr>
              <a:t>a</a:t>
            </a:r>
            <a:r>
              <a:rPr lang="en-US" altLang="zh-CN" sz="2800" b="1" i="1" dirty="0" err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800" b="1" dirty="0" err="1" smtClean="0">
                <a:latin typeface="楷体" pitchFamily="49" charset="-122"/>
                <a:ea typeface="楷体" pitchFamily="49" charset="-122"/>
              </a:rPr>
              <a:t>±b</a:t>
            </a:r>
            <a:r>
              <a:rPr lang="en-US" altLang="zh-CN" sz="2800" b="1" i="1" dirty="0" err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=c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800" b="1" dirty="0" err="1" smtClean="0">
                <a:latin typeface="楷体" pitchFamily="49" charset="-122"/>
                <a:ea typeface="楷体" pitchFamily="49" charset="-122"/>
              </a:rPr>
              <a:t>a</a:t>
            </a:r>
            <a:r>
              <a:rPr lang="en-US" altLang="zh-CN" sz="2800" b="1" i="1" dirty="0" err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800" b="1" dirty="0" err="1" smtClean="0">
                <a:latin typeface="楷体" pitchFamily="49" charset="-122"/>
                <a:ea typeface="楷体" pitchFamily="49" charset="-122"/>
              </a:rPr>
              <a:t>±b×c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=d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的方程解决实际问题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知识梳理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 animBg="1"/>
      <p:bldP spid="19" grpId="0" animBg="1"/>
      <p:bldP spid="20" grpId="0" animBg="1"/>
      <p:bldP spid="35846" grpId="0" animBg="1"/>
      <p:bldP spid="35847" grpId="0" animBg="1"/>
      <p:bldP spid="35848" grpId="0" animBg="1"/>
      <p:bldP spid="35849" grpId="0" animBg="1"/>
      <p:bldP spid="28" grpId="0" animBg="1"/>
      <p:bldP spid="35851" grpId="0" animBg="1"/>
      <p:bldP spid="358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jinse\Desktop\课件样例\人物图\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1" t="17277" r="31326" b="8395"/>
          <a:stretch/>
        </p:blipFill>
        <p:spPr bwMode="auto">
          <a:xfrm>
            <a:off x="7682326" y="1041812"/>
            <a:ext cx="850114" cy="106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480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25"/>
          <a:stretch>
            <a:fillRect/>
          </a:stretch>
        </p:blipFill>
        <p:spPr bwMode="auto">
          <a:xfrm>
            <a:off x="5796161" y="3130525"/>
            <a:ext cx="2808287" cy="124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圆角矩形标注 11"/>
          <p:cNvSpPr/>
          <p:nvPr/>
        </p:nvSpPr>
        <p:spPr>
          <a:xfrm>
            <a:off x="4218229" y="627534"/>
            <a:ext cx="3717934" cy="462930"/>
          </a:xfrm>
          <a:prstGeom prst="wedgeRoundRectCallout">
            <a:avLst>
              <a:gd name="adj1" fmla="val 46656"/>
              <a:gd name="adj2" fmla="val 77573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含有未知数的等式是方程。</a:t>
            </a:r>
          </a:p>
        </p:txBody>
      </p:sp>
      <p:sp>
        <p:nvSpPr>
          <p:cNvPr id="15" name="圆角矩形标注 14"/>
          <p:cNvSpPr/>
          <p:nvPr/>
        </p:nvSpPr>
        <p:spPr>
          <a:xfrm>
            <a:off x="1389234" y="1211264"/>
            <a:ext cx="5280316" cy="432048"/>
          </a:xfrm>
          <a:prstGeom prst="wedgeRoundRectCallout">
            <a:avLst>
              <a:gd name="adj1" fmla="val -55096"/>
              <a:gd name="adj2" fmla="val -16584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方程一定是等式，且必须含有未知数。</a:t>
            </a:r>
          </a:p>
        </p:txBody>
      </p:sp>
      <p:sp>
        <p:nvSpPr>
          <p:cNvPr id="16" name="圆角矩形标注 15"/>
          <p:cNvSpPr/>
          <p:nvPr/>
        </p:nvSpPr>
        <p:spPr>
          <a:xfrm>
            <a:off x="4355976" y="1767973"/>
            <a:ext cx="3096345" cy="412423"/>
          </a:xfrm>
          <a:prstGeom prst="wedgeRoundRectCallout">
            <a:avLst>
              <a:gd name="adj1" fmla="val 61693"/>
              <a:gd name="adj2" fmla="val -41355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等式不一定是方程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1781837" y="2530624"/>
            <a:ext cx="4295359" cy="465808"/>
          </a:xfrm>
          <a:prstGeom prst="wedgeRoundRectCallout">
            <a:avLst>
              <a:gd name="adj1" fmla="val -59520"/>
              <a:gd name="adj2" fmla="val -49552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等式和方程的关系可表示如图：</a:t>
            </a:r>
          </a:p>
        </p:txBody>
      </p:sp>
      <p:sp>
        <p:nvSpPr>
          <p:cNvPr id="14" name="圆角矩形标注 13"/>
          <p:cNvSpPr/>
          <p:nvPr/>
        </p:nvSpPr>
        <p:spPr>
          <a:xfrm>
            <a:off x="1613058" y="3233414"/>
            <a:ext cx="4111070" cy="1138535"/>
          </a:xfrm>
          <a:prstGeom prst="wedgeRoundRectCallout">
            <a:avLst>
              <a:gd name="adj1" fmla="val -57935"/>
              <a:gd name="adj2" fmla="val -4382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使方程左右两边相等的未知数的值叫作方程的解，求方程的解的过程叫解方程。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24" y="1041812"/>
            <a:ext cx="1254455" cy="17977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2000"/>
                                        <p:tgtEl>
                                          <p:spTgt spid="62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17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jinse\Desktop\课件样例\人物图\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1" t="17277" r="31326" b="8395"/>
          <a:stretch/>
        </p:blipFill>
        <p:spPr bwMode="auto">
          <a:xfrm>
            <a:off x="7970358" y="1804803"/>
            <a:ext cx="850114" cy="1069042"/>
          </a:xfrm>
          <a:prstGeom prst="rect">
            <a:avLst/>
          </a:prstGeom>
          <a:noFill/>
          <a:extLst/>
        </p:spPr>
      </p:pic>
      <p:sp>
        <p:nvSpPr>
          <p:cNvPr id="62479" name="矩形 19"/>
          <p:cNvSpPr>
            <a:spLocks noChangeArrowheads="1"/>
          </p:cNvSpPr>
          <p:nvPr/>
        </p:nvSpPr>
        <p:spPr bwMode="auto">
          <a:xfrm>
            <a:off x="769756" y="3449909"/>
            <a:ext cx="6048375" cy="43858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3649878" y="627534"/>
            <a:ext cx="4680520" cy="1086372"/>
          </a:xfrm>
          <a:prstGeom prst="wedgeRoundRectCallout">
            <a:avLst>
              <a:gd name="adj1" fmla="val 54330"/>
              <a:gd name="adj2" fmla="val 47208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等式两边同时加上或减去同一个数，所得结果任然是等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式。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2915816" y="1923678"/>
            <a:ext cx="5040560" cy="1066057"/>
          </a:xfrm>
          <a:prstGeom prst="wedgeRoundRectCallout">
            <a:avLst>
              <a:gd name="adj1" fmla="val 55532"/>
              <a:gd name="adj2" fmla="val -35029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等式两边同时乘或除以同一个不是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的数，所得结果任然是等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式。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908254" y="915566"/>
            <a:ext cx="2520329" cy="681832"/>
          </a:xfrm>
          <a:prstGeom prst="wedgeRoundRectCallout">
            <a:avLst>
              <a:gd name="adj1" fmla="val -58622"/>
              <a:gd name="adj2" fmla="val 53534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等式有哪些性质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？</a:t>
            </a:r>
          </a:p>
        </p:txBody>
      </p:sp>
      <p:sp>
        <p:nvSpPr>
          <p:cNvPr id="16" name="圆角矩形标注 15"/>
          <p:cNvSpPr/>
          <p:nvPr/>
        </p:nvSpPr>
        <p:spPr>
          <a:xfrm>
            <a:off x="1201903" y="2995450"/>
            <a:ext cx="1933029" cy="1118942"/>
          </a:xfrm>
          <a:prstGeom prst="wedgeRoundRectCallout">
            <a:avLst>
              <a:gd name="adj1" fmla="val -62518"/>
              <a:gd name="adj2" fmla="val -46415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用等式的性质解方程时要注意什么？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圆角矩形标注 17"/>
          <p:cNvSpPr/>
          <p:nvPr/>
        </p:nvSpPr>
        <p:spPr>
          <a:xfrm>
            <a:off x="3605066" y="3449909"/>
            <a:ext cx="5040560" cy="681832"/>
          </a:xfrm>
          <a:prstGeom prst="wedgeRoundRectCallout">
            <a:avLst>
              <a:gd name="adj1" fmla="val 41156"/>
              <a:gd name="adj2" fmla="val -104614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要根据原方程的特点，在方程两边同时进行加、减、乘、除的运算。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98" y="1713906"/>
            <a:ext cx="1126831" cy="16148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432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6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030449"/>
            <a:ext cx="1811956" cy="144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2682" y="946827"/>
            <a:ext cx="4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下面哪些式子是方程？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1043608" y="1607888"/>
            <a:ext cx="175669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+ 2.4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= 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283968" y="1635646"/>
            <a:ext cx="2160240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3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+ 4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= 28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>
            <a:off x="3059832" y="1607888"/>
            <a:ext cx="1900709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15÷</a:t>
            </a:r>
            <a:r>
              <a:rPr lang="en-US" altLang="zh-CN" sz="2400" b="1" i="1" dirty="0" smtClean="0">
                <a:latin typeface="+mn-lt"/>
                <a:ea typeface="楷体" pitchFamily="49" charset="-122"/>
                <a:cs typeface="Times New Roman" pitchFamily="18" charset="0"/>
                <a:sym typeface="宋体" pitchFamily="2" charset="-122"/>
              </a:rPr>
              <a:t>b</a:t>
            </a:r>
            <a:endParaRPr lang="en-US" altLang="zh-CN" sz="2400" b="1" i="1" dirty="0">
              <a:latin typeface="+mn-lt"/>
              <a:ea typeface="楷体" pitchFamily="49" charset="-122"/>
            </a:endParaRPr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>
            <a:off x="6444208" y="1607888"/>
            <a:ext cx="1900709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6</a:t>
            </a:r>
            <a:r>
              <a:rPr lang="en-US" altLang="zh-CN" sz="2400" b="1" i="1" dirty="0" smtClean="0">
                <a:latin typeface="+mn-lt"/>
                <a:ea typeface="楷体" pitchFamily="49" charset="-122"/>
                <a:cs typeface="Times New Roman" pitchFamily="18" charset="0"/>
                <a:sym typeface="宋体" pitchFamily="2" charset="-122"/>
              </a:rPr>
              <a:t>n&lt;3.6</a:t>
            </a:r>
            <a:endParaRPr lang="en-US" altLang="zh-CN" sz="2400" b="1" i="1" dirty="0">
              <a:latin typeface="+mn-lt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1995686"/>
            <a:ext cx="972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方程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16016" y="1995686"/>
            <a:ext cx="972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方程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>
            <a:off x="971600" y="2499742"/>
            <a:ext cx="1863824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90 - 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a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= 40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Box 11"/>
          <p:cNvSpPr txBox="1">
            <a:spLocks noChangeArrowheads="1"/>
          </p:cNvSpPr>
          <p:nvPr/>
        </p:nvSpPr>
        <p:spPr bwMode="auto">
          <a:xfrm>
            <a:off x="2843808" y="2499742"/>
            <a:ext cx="1863824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4 y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= 0.4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TextBox 11"/>
          <p:cNvSpPr txBox="1">
            <a:spLocks noChangeArrowheads="1"/>
          </p:cNvSpPr>
          <p:nvPr/>
        </p:nvSpPr>
        <p:spPr bwMode="auto">
          <a:xfrm>
            <a:off x="4427984" y="2499742"/>
            <a:ext cx="2151856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4.9–3.7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=1.2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TextBox 11"/>
          <p:cNvSpPr txBox="1">
            <a:spLocks noChangeArrowheads="1"/>
          </p:cNvSpPr>
          <p:nvPr/>
        </p:nvSpPr>
        <p:spPr bwMode="auto">
          <a:xfrm>
            <a:off x="6588224" y="2499742"/>
            <a:ext cx="1863824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2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a -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5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b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= 3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 </a:t>
            </a:r>
            <a:endParaRPr lang="en-US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15616" y="2859782"/>
            <a:ext cx="972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方程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31840" y="2859782"/>
            <a:ext cx="972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方程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95703" y="2787774"/>
            <a:ext cx="972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方程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31" name="圆角矩形标注 30"/>
          <p:cNvSpPr/>
          <p:nvPr/>
        </p:nvSpPr>
        <p:spPr>
          <a:xfrm>
            <a:off x="971600" y="3435846"/>
            <a:ext cx="2629892" cy="537185"/>
          </a:xfrm>
          <a:prstGeom prst="wedgeRoundRectCallout">
            <a:avLst>
              <a:gd name="adj1" fmla="val -65576"/>
              <a:gd name="adj2" fmla="val 545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等式都是方程吗？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圆角矩形标注 33"/>
          <p:cNvSpPr>
            <a:spLocks noChangeArrowheads="1"/>
          </p:cNvSpPr>
          <p:nvPr/>
        </p:nvSpPr>
        <p:spPr bwMode="auto">
          <a:xfrm>
            <a:off x="4190739" y="3336330"/>
            <a:ext cx="3203823" cy="720080"/>
          </a:xfrm>
          <a:prstGeom prst="wedgeRoundRectCallout">
            <a:avLst>
              <a:gd name="adj1" fmla="val 60341"/>
              <a:gd name="adj2" fmla="val 5124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不一定，只有含有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未知数的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等式才是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方程。</a:t>
            </a:r>
          </a:p>
        </p:txBody>
      </p:sp>
      <p:sp>
        <p:nvSpPr>
          <p:cNvPr id="35" name="圆角矩形标注 34"/>
          <p:cNvSpPr/>
          <p:nvPr/>
        </p:nvSpPr>
        <p:spPr>
          <a:xfrm>
            <a:off x="1029562" y="3453902"/>
            <a:ext cx="2467659" cy="549749"/>
          </a:xfrm>
          <a:prstGeom prst="wedgeRoundRectCallout">
            <a:avLst>
              <a:gd name="adj1" fmla="val -61650"/>
              <a:gd name="adj2" fmla="val -35028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方程都是等式吗？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6" name="圆角矩形标注 35"/>
          <p:cNvSpPr>
            <a:spLocks noChangeArrowheads="1"/>
          </p:cNvSpPr>
          <p:nvPr/>
        </p:nvSpPr>
        <p:spPr bwMode="auto">
          <a:xfrm>
            <a:off x="3707904" y="3291830"/>
            <a:ext cx="4028256" cy="1064322"/>
          </a:xfrm>
          <a:prstGeom prst="wedgeRoundRectCallout">
            <a:avLst>
              <a:gd name="adj1" fmla="val 52275"/>
              <a:gd name="adj2" fmla="val -29334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一定，方程是含有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未知数的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等式。还有一些不含未知数的等式。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132488"/>
            <a:ext cx="1126831" cy="1614828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4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综合运用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  <p:bldP spid="18" grpId="0"/>
      <p:bldP spid="19" grpId="0"/>
      <p:bldP spid="20" grpId="0"/>
      <p:bldP spid="5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 animBg="1"/>
      <p:bldP spid="34" grpId="0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11560" y="105958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0.6 + 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2.7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1600" y="145892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2.7-0.6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19672" y="1792741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2.1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400326"/>
            <a:ext cx="1800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解方程。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03848" y="105958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- 35 = 95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40152" y="98757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180 + 6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330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47864" y="141962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95 + 35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63829" y="1419622"/>
            <a:ext cx="2700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330-180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23928" y="177966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130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48264" y="1844168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150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65953" y="2254406"/>
            <a:ext cx="1540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25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87624" y="2686149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14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 7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99592" y="311819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14÷7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47664" y="3579862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2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31840" y="2686149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÷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 = 180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12232" y="3118197"/>
            <a:ext cx="2799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180 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51920" y="3542246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2700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28184" y="2716071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-0.8</a:t>
            </a:r>
            <a:r>
              <a:rPr lang="en-US" altLang="zh-CN" sz="2400" b="1" i="1" dirty="0">
                <a:ea typeface="楷体" pitchFamily="49" charset="-122"/>
              </a:rPr>
              <a:t> 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= 10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84168" y="3147814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解：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0.2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+mn-lt"/>
                <a:ea typeface="楷体" pitchFamily="49" charset="-122"/>
              </a:rPr>
              <a:t> 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10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272300" y="3507854"/>
            <a:ext cx="1836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10÷0.2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308304" y="3953257"/>
            <a:ext cx="1524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 50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" grpId="0"/>
      <p:bldP spid="19" grpId="0"/>
      <p:bldP spid="20" grpId="0"/>
      <p:bldP spid="21" grpId="0"/>
      <p:bldP spid="22" grpId="0"/>
      <p:bldP spid="23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092280" y="2352613"/>
            <a:ext cx="1482510" cy="129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204" name="Picture 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80" t="13040" r="-435" b="62189"/>
          <a:stretch>
            <a:fillRect/>
          </a:stretch>
        </p:blipFill>
        <p:spPr bwMode="auto">
          <a:xfrm>
            <a:off x="5487400" y="609827"/>
            <a:ext cx="2663825" cy="108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58668"/>
            <a:ext cx="50030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一卷塑料薄膜展开后，正好可以铺满一块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30m</a:t>
            </a:r>
            <a:r>
              <a:rPr lang="en-US" altLang="zh-CN" sz="2800" b="1" baseline="30000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的长方形秧田。这卷薄膜展开后有多长？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1277430" y="1935416"/>
            <a:ext cx="2160645" cy="720080"/>
          </a:xfrm>
          <a:prstGeom prst="wedgeRoundRectCallout">
            <a:avLst>
              <a:gd name="adj1" fmla="val -63544"/>
              <a:gd name="adj2" fmla="val 41063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题中的数量间有什么关系？</a:t>
            </a:r>
          </a:p>
        </p:txBody>
      </p:sp>
      <p:sp>
        <p:nvSpPr>
          <p:cNvPr id="17" name="圆角矩形标注 16"/>
          <p:cNvSpPr>
            <a:spLocks noChangeArrowheads="1"/>
          </p:cNvSpPr>
          <p:nvPr/>
        </p:nvSpPr>
        <p:spPr bwMode="auto">
          <a:xfrm>
            <a:off x="3900734" y="2020580"/>
            <a:ext cx="4991746" cy="476175"/>
          </a:xfrm>
          <a:prstGeom prst="wedgeRoundRectCallout">
            <a:avLst>
              <a:gd name="adj1" fmla="val 27193"/>
              <a:gd name="adj2" fmla="val 74285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塑料薄膜面积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=1.5×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塑料薄膜长度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06102" y="2715766"/>
            <a:ext cx="4716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解：设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这卷薄膜展开后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有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米长。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00734" y="3075806"/>
            <a:ext cx="161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1.5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=30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27984" y="3421037"/>
            <a:ext cx="161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=30÷1.5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64393" y="3795886"/>
            <a:ext cx="161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=20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07392" y="4257551"/>
            <a:ext cx="4716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答：这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卷薄膜展开后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有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米长。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35416"/>
            <a:ext cx="1126831" cy="1614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 animBg="1"/>
      <p:bldP spid="17" grpId="0" animBg="1"/>
      <p:bldP spid="3" grpId="0"/>
      <p:bldP spid="19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51520" y="483518"/>
            <a:ext cx="8714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世界人均土地面积大约是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2.34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公顷，相当于我国人均土地面积的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倍。我国人均土地面积大约是多少公顷？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圆角矩形标注 14"/>
          <p:cNvSpPr>
            <a:spLocks noChangeArrowheads="1"/>
          </p:cNvSpPr>
          <p:nvPr/>
        </p:nvSpPr>
        <p:spPr bwMode="auto">
          <a:xfrm>
            <a:off x="1043608" y="1574898"/>
            <a:ext cx="3685294" cy="413840"/>
          </a:xfrm>
          <a:prstGeom prst="wedgeRoundRectCallout">
            <a:avLst>
              <a:gd name="adj1" fmla="val -54911"/>
              <a:gd name="adj2" fmla="val 36894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题中的数量间有什么关系？</a:t>
            </a:r>
          </a:p>
        </p:txBody>
      </p:sp>
      <p:pic>
        <p:nvPicPr>
          <p:cNvPr id="16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452320" y="2424621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圆角矩形标注 16"/>
          <p:cNvSpPr>
            <a:spLocks noChangeArrowheads="1"/>
          </p:cNvSpPr>
          <p:nvPr/>
        </p:nvSpPr>
        <p:spPr bwMode="auto">
          <a:xfrm>
            <a:off x="3130288" y="2085902"/>
            <a:ext cx="5906208" cy="413840"/>
          </a:xfrm>
          <a:prstGeom prst="wedgeRoundRectCallout">
            <a:avLst>
              <a:gd name="adj1" fmla="val 35807"/>
              <a:gd name="adj2" fmla="val 70246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世界人均土地面积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我国人均土地面积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×3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56081" y="2628949"/>
            <a:ext cx="5580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解：设我国人均土地面积大约是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公顷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12265" y="3075806"/>
            <a:ext cx="161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=2.34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43395" y="3435846"/>
            <a:ext cx="1848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=2.34÷3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56281" y="3766269"/>
            <a:ext cx="161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=0.78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10660" y="4254063"/>
            <a:ext cx="579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我国人均土地面积大约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0.78</a:t>
            </a:r>
            <a:r>
              <a:rPr lang="zh-CN" altLang="en-US" sz="2400" b="1" dirty="0" smtClean="0">
                <a:ea typeface="楷体" pitchFamily="49" charset="-122"/>
              </a:rPr>
              <a:t>公顷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81" y="1566520"/>
            <a:ext cx="1126831" cy="1614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7" grpId="0" animBg="1"/>
      <p:bldP spid="18" grpId="0"/>
      <p:bldP spid="19" grpId="0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718</Words>
  <Application>Microsoft Office PowerPoint</Application>
  <PresentationFormat>全屏显示(16:9)</PresentationFormat>
  <Paragraphs>109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Calibri</vt:lpstr>
      <vt:lpstr>黑体</vt:lpstr>
      <vt:lpstr>幼圆</vt:lpstr>
      <vt:lpstr>楷体</vt:lpstr>
      <vt:lpstr>Times New Roman</vt:lpstr>
      <vt:lpstr>3_Office 主题</vt:lpstr>
      <vt:lpstr>5_Office 主题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20</cp:revision>
  <dcterms:created xsi:type="dcterms:W3CDTF">2017-03-17T02:28:00Z</dcterms:created>
  <dcterms:modified xsi:type="dcterms:W3CDTF">2019-10-14T05:30:53Z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